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58" r:id="rId5"/>
    <p:sldId id="259" r:id="rId6"/>
    <p:sldId id="262" r:id="rId7"/>
    <p:sldId id="268" r:id="rId8"/>
    <p:sldId id="275" r:id="rId9"/>
    <p:sldId id="274" r:id="rId10"/>
    <p:sldId id="260" r:id="rId11"/>
    <p:sldId id="273" r:id="rId12"/>
    <p:sldId id="272" r:id="rId13"/>
    <p:sldId id="271" r:id="rId14"/>
    <p:sldId id="270" r:id="rId15"/>
    <p:sldId id="269" r:id="rId16"/>
    <p:sldId id="276" r:id="rId17"/>
    <p:sldId id="277" r:id="rId18"/>
    <p:sldId id="267" r:id="rId19"/>
    <p:sldId id="26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0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21C62-28B4-466C-8A9F-8C4CD6CD6896}" type="datetimeFigureOut">
              <a:rPr lang="en-US"/>
              <a:pPr>
                <a:defRPr/>
              </a:pPr>
              <a:t>10/27/19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4758C-168F-4CA8-8C57-4EE0CD438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C740B-BE5D-4E52-AF5C-1D59097151F8}" type="datetimeFigureOut">
              <a:rPr lang="en-US"/>
              <a:pPr>
                <a:defRPr/>
              </a:pPr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1B17B-92F5-4EB2-AD74-7ACD02DBD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81C06-E582-433E-B461-845A5C918234}" type="datetimeFigureOut">
              <a:rPr lang="en-US"/>
              <a:pPr>
                <a:defRPr/>
              </a:pPr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C3D99-E309-485D-B2D3-74343FD3B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9CF2-C9D6-4376-BCEE-46E306A8C7E0}" type="datetimeFigureOut">
              <a:rPr lang="en-US"/>
              <a:pPr>
                <a:defRPr/>
              </a:pPr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E6968-A697-4701-BA01-FF05F72F1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7FDD3-5DFF-4917-8BBF-8999AFBBD457}" type="datetimeFigureOut">
              <a:rPr lang="en-US"/>
              <a:pPr>
                <a:defRPr/>
              </a:pPr>
              <a:t>10/27/19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78187-1CCF-4F29-AC01-343F0C033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1048E-B620-4B55-B0A8-F62DB3FE10B4}" type="datetimeFigureOut">
              <a:rPr lang="en-US"/>
              <a:pPr>
                <a:defRPr/>
              </a:pPr>
              <a:t>10/27/19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3D12E-A467-4267-9CF2-F54845806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E8689-A43D-473E-8932-134AF9EE21D0}" type="datetimeFigureOut">
              <a:rPr lang="en-US"/>
              <a:pPr>
                <a:defRPr/>
              </a:pPr>
              <a:t>10/27/19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24B2B-4DB7-4001-8618-B83CC5BB4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D2659-4BD0-4CCF-8D06-7D818CFB18D1}" type="datetimeFigureOut">
              <a:rPr lang="en-US"/>
              <a:pPr>
                <a:defRPr/>
              </a:pPr>
              <a:t>10/27/19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8A715-D2E9-4899-AA96-0D97D87F9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AAC84-213C-46CF-AD95-46DE2711102B}" type="datetimeFigureOut">
              <a:rPr lang="en-US"/>
              <a:pPr>
                <a:defRPr/>
              </a:pPr>
              <a:t>10/27/19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2B1FC-ECA9-4EFC-9075-8C979D1C8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57220-C486-4407-924E-8CD35974603E}" type="datetimeFigureOut">
              <a:rPr lang="en-US"/>
              <a:pPr>
                <a:defRPr/>
              </a:pPr>
              <a:t>10/27/19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2993C6-ECD8-4CD1-A48D-60B433AD1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586B2-505A-48B3-A9F6-9C4CCB3C4FAF}" type="datetimeFigureOut">
              <a:rPr lang="en-US"/>
              <a:pPr>
                <a:defRPr/>
              </a:pPr>
              <a:t>10/27/19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29F4-C749-46A9-9F68-AAF5321EC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AD6BCF0-E75D-4A37-B821-379698A9151E}" type="datetimeFigureOut">
              <a:rPr lang="en-US"/>
              <a:pPr>
                <a:defRPr/>
              </a:pPr>
              <a:t>10/27/19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F98A5B1-8985-4D40-8F1A-03612D51E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8" r:id="rId8"/>
    <p:sldLayoutId id="2147483699" r:id="rId9"/>
    <p:sldLayoutId id="2147483690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charset="0"/>
          <a:ea typeface="ＭＳ Ｐゴシック" pitchFamily="84" charset="-128"/>
          <a:cs typeface="ＭＳ Ｐゴシック" pitchFamily="84" charset="-128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charset="0"/>
          <a:ea typeface="ＭＳ Ｐゴシック" pitchFamily="84" charset="-128"/>
          <a:cs typeface="ＭＳ Ｐゴシック" pitchFamily="84" charset="-128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charset="0"/>
          <a:ea typeface="ＭＳ Ｐゴシック" pitchFamily="84" charset="-128"/>
          <a:cs typeface="ＭＳ Ｐゴシック" pitchFamily="84" charset="-128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charset="0"/>
          <a:ea typeface="ＭＳ Ｐゴシック" pitchFamily="84" charset="-128"/>
          <a:cs typeface="ＭＳ Ｐゴシック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charset="0"/>
          <a:ea typeface="ＭＳ Ｐゴシック" pitchFamily="84" charset="-128"/>
          <a:cs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charset="0"/>
          <a:ea typeface="ＭＳ Ｐゴシック" pitchFamily="84" charset="-128"/>
          <a:cs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charset="0"/>
          <a:ea typeface="ＭＳ Ｐゴシック" pitchFamily="84" charset="-128"/>
          <a:cs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pitchFamily="84" charset="0"/>
        <a:defRPr sz="1600" b="1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84" charset="2"/>
        <a:buChar char="§"/>
        <a:defRPr sz="16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84" charset="2"/>
        <a:buChar char="§"/>
        <a:defRPr sz="16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84" charset="2"/>
        <a:buChar char="§"/>
        <a:defRPr sz="16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84" charset="2"/>
        <a:buChar char="§"/>
        <a:defRPr sz="16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06438" y="1433513"/>
            <a:ext cx="6551612" cy="12049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200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Kelso’s Choices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138238" y="2470150"/>
            <a:ext cx="6511925" cy="330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535238"/>
            <a:ext cx="5943600" cy="3429000"/>
          </a:xfrm>
          <a:prstGeom prst="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I- message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 – messages can help you communicate how you feel.</a:t>
            </a:r>
          </a:p>
          <a:p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When </a:t>
            </a:r>
            <a:r>
              <a:rPr lang="en-US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you____________,I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felt________________. Please_______________.</a:t>
            </a:r>
          </a:p>
          <a:p>
            <a:r>
              <a:rPr lang="en-US" sz="2000" dirty="0"/>
              <a:t>An I-message can be very powerful if you  say the person’s name, use eye contact, remain calm, and use a steady voice.</a:t>
            </a:r>
          </a:p>
          <a:p>
            <a:r>
              <a:rPr lang="en-US" sz="2000" i="1" dirty="0"/>
              <a:t>Example: A classmate jokingly calls you a hurtful name.</a:t>
            </a:r>
          </a:p>
          <a:p>
            <a:r>
              <a:rPr lang="en-US" sz="2000" i="1" dirty="0"/>
              <a:t>	 I look at my classmate in the eyes and I say, </a:t>
            </a:r>
          </a:p>
          <a:p>
            <a:r>
              <a:rPr lang="en-US" sz="2000" i="1" dirty="0"/>
              <a:t>“Sally, when you called me a dork, it really hurt my feelings and made me feel frustrated. Please do not call me or anyone that again. It is not a joke and it is not funny.”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1231900"/>
            <a:ext cx="7848600" cy="7540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latin typeface="+mn-lt"/>
                <a:ea typeface="+mn-ea"/>
                <a:cs typeface="+mn-cs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3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4293096"/>
            <a:ext cx="4114800" cy="2373313"/>
          </a:xfrm>
          <a:prstGeom prst="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Share and Take Turns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95936" y="1100138"/>
            <a:ext cx="4347964" cy="4057054"/>
          </a:xfrm>
        </p:spPr>
        <p:txBody>
          <a:bodyPr/>
          <a:lstStyle/>
          <a:p>
            <a:r>
              <a:rPr lang="en-US" sz="2000" dirty="0"/>
              <a:t>We </a:t>
            </a:r>
            <a:r>
              <a:rPr lang="en-US" sz="2000" dirty="0">
                <a:solidFill>
                  <a:schemeClr val="accent4"/>
                </a:solidFill>
              </a:rPr>
              <a:t>share </a:t>
            </a:r>
            <a:r>
              <a:rPr lang="en-US" sz="2000" dirty="0"/>
              <a:t>a lot of things when we are here at school. Can you name some things we must share? Can you tell the procedure on what to do?</a:t>
            </a:r>
          </a:p>
          <a:p>
            <a:r>
              <a:rPr lang="en-US" sz="2000" dirty="0"/>
              <a:t>Sometimes, we have to be patient and wait our turn. We need to sit quietly and wait until the object we need to use is available.</a:t>
            </a:r>
            <a:endParaRPr lang="en-US" sz="1800" dirty="0"/>
          </a:p>
          <a:p>
            <a:r>
              <a:rPr lang="en-US" sz="1800" dirty="0"/>
              <a:t>      </a:t>
            </a:r>
            <a:r>
              <a:rPr lang="en-US" sz="2000" dirty="0"/>
              <a:t>What could be a consequence of not </a:t>
            </a:r>
            <a:r>
              <a:rPr lang="en-US" sz="2000" dirty="0">
                <a:solidFill>
                  <a:schemeClr val="accent4"/>
                </a:solidFill>
              </a:rPr>
              <a:t>sharing and taking turns?</a:t>
            </a:r>
            <a:endParaRPr lang="en-US" sz="1800" dirty="0">
              <a:solidFill>
                <a:schemeClr val="accent4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66800"/>
            <a:ext cx="3199368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Ignore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67944" y="908720"/>
            <a:ext cx="4275956" cy="5256584"/>
          </a:xfrm>
        </p:spPr>
        <p:txBody>
          <a:bodyPr/>
          <a:lstStyle/>
          <a:p>
            <a:r>
              <a:rPr lang="en-US" sz="2000" dirty="0"/>
              <a:t>To </a:t>
            </a:r>
            <a:r>
              <a:rPr lang="en-US" sz="2000" dirty="0">
                <a:solidFill>
                  <a:schemeClr val="accent4"/>
                </a:solidFill>
              </a:rPr>
              <a:t>ignore</a:t>
            </a:r>
            <a:r>
              <a:rPr lang="en-US" sz="2000" dirty="0"/>
              <a:t> means to not look or listen to something that can be distracting to you.</a:t>
            </a:r>
          </a:p>
          <a:p>
            <a:r>
              <a:rPr lang="en-US" sz="2000" dirty="0"/>
              <a:t>Notice Kelso on the poster…. He has a calm face and calm body and he is not looking or listening to what is distracting to him.</a:t>
            </a:r>
          </a:p>
          <a:p>
            <a:endParaRPr lang="en-US" sz="2000" dirty="0"/>
          </a:p>
          <a:p>
            <a:r>
              <a:rPr lang="en-US" sz="2000" dirty="0"/>
              <a:t>Remember that ignoring is not a quick way to solve a problem, but it still can work if you are patient and consistent.</a:t>
            </a:r>
          </a:p>
          <a:p>
            <a:endParaRPr lang="en-US" sz="2000" dirty="0"/>
          </a:p>
          <a:p>
            <a:r>
              <a:rPr lang="en-US" sz="2000" dirty="0"/>
              <a:t>     When could ignoring be help solve a small problem?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66800"/>
            <a:ext cx="3199368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Walk away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39952" y="1100138"/>
            <a:ext cx="4203948" cy="4777134"/>
          </a:xfrm>
        </p:spPr>
        <p:txBody>
          <a:bodyPr/>
          <a:lstStyle/>
          <a:p>
            <a:r>
              <a:rPr lang="en-US" sz="2000" dirty="0"/>
              <a:t>When you choose to </a:t>
            </a:r>
            <a:r>
              <a:rPr lang="en-US" sz="2000" dirty="0">
                <a:solidFill>
                  <a:schemeClr val="accent4"/>
                </a:solidFill>
              </a:rPr>
              <a:t>walk away</a:t>
            </a:r>
            <a:r>
              <a:rPr lang="en-US" sz="2000" dirty="0"/>
              <a:t>, you are simply moving away from someone who is distracting you. This choice often goes together with ignore.</a:t>
            </a:r>
          </a:p>
          <a:p>
            <a:endParaRPr lang="en-US" sz="2000" dirty="0"/>
          </a:p>
          <a:p>
            <a:r>
              <a:rPr lang="en-US" sz="2000" dirty="0"/>
              <a:t>When you choose to walk away to solve a small problem, you are not a “chicken”; your  using your smarts!! You are being proactive! You are in control!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66800"/>
            <a:ext cx="3199368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Tell them to stop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67944" y="1100138"/>
            <a:ext cx="4275956" cy="4633118"/>
          </a:xfrm>
        </p:spPr>
        <p:txBody>
          <a:bodyPr/>
          <a:lstStyle/>
          <a:p>
            <a:r>
              <a:rPr lang="en-US" sz="2000" dirty="0">
                <a:solidFill>
                  <a:schemeClr val="accent4"/>
                </a:solidFill>
              </a:rPr>
              <a:t>Telling someone to stop </a:t>
            </a:r>
            <a:r>
              <a:rPr lang="en-US" sz="2000" dirty="0"/>
              <a:t>their actions can work to solve the small problem if you are polite and assertive- NOT whiny or mean.</a:t>
            </a:r>
          </a:p>
          <a:p>
            <a:r>
              <a:rPr lang="en-US" sz="2000" dirty="0"/>
              <a:t>For example: Someone keeps tugging your backpack as you walk down the hall. </a:t>
            </a:r>
          </a:p>
          <a:p>
            <a:r>
              <a:rPr lang="en-US" sz="2000" dirty="0"/>
              <a:t>Turn around. Look the person in the eyes and say in a </a:t>
            </a:r>
            <a:r>
              <a:rPr lang="en-US" sz="2000" u="sng" dirty="0"/>
              <a:t>quiet</a:t>
            </a:r>
            <a:r>
              <a:rPr lang="en-US" sz="2000" dirty="0"/>
              <a:t>, </a:t>
            </a:r>
            <a:r>
              <a:rPr lang="en-US" sz="2000" u="sng" dirty="0"/>
              <a:t>firm</a:t>
            </a:r>
            <a:r>
              <a:rPr lang="en-US" sz="2000" dirty="0"/>
              <a:t> voice,  “Please, stop.” You may also choose to send an I- message along with telling them to stop.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66800"/>
            <a:ext cx="3199368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Make a deal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67944" y="1100138"/>
            <a:ext cx="4275956" cy="5425206"/>
          </a:xfrm>
        </p:spPr>
        <p:txBody>
          <a:bodyPr/>
          <a:lstStyle/>
          <a:p>
            <a:r>
              <a:rPr lang="en-US" sz="2000" dirty="0"/>
              <a:t>When you choose to </a:t>
            </a:r>
            <a:r>
              <a:rPr lang="en-US" sz="2000" dirty="0">
                <a:solidFill>
                  <a:schemeClr val="accent4"/>
                </a:solidFill>
              </a:rPr>
              <a:t>make a deal, </a:t>
            </a:r>
            <a:r>
              <a:rPr lang="en-US" sz="2000" dirty="0"/>
              <a:t>you are making a bargain or a compromise. You may lose a little, but you can gain a lot.</a:t>
            </a:r>
          </a:p>
          <a:p>
            <a:r>
              <a:rPr lang="en-US" sz="2000" dirty="0"/>
              <a:t>Some students can agree to a compromise through the use of flipping a coin, rock-paper-scissors, etc. </a:t>
            </a:r>
          </a:p>
          <a:p>
            <a:endParaRPr lang="en-US" dirty="0"/>
          </a:p>
          <a:p>
            <a:r>
              <a:rPr lang="en-US" sz="1800" dirty="0"/>
              <a:t>What kind of deal could you make if…..</a:t>
            </a:r>
          </a:p>
          <a:p>
            <a:r>
              <a:rPr lang="en-US" sz="1800" dirty="0"/>
              <a:t>	* You want to do a different activity at recess than  your friends. </a:t>
            </a:r>
          </a:p>
          <a:p>
            <a:r>
              <a:rPr lang="en-US" sz="1800" dirty="0"/>
              <a:t>	* You and a classmate both want to sit with the same person on the bus, but you are only allowed to sit 2 people per seat.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66800"/>
            <a:ext cx="3199368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apologize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67944" y="1100138"/>
            <a:ext cx="4275956" cy="5281190"/>
          </a:xfrm>
        </p:spPr>
        <p:txBody>
          <a:bodyPr/>
          <a:lstStyle/>
          <a:p>
            <a:r>
              <a:rPr lang="en-US" sz="2000" dirty="0"/>
              <a:t>To choose to </a:t>
            </a:r>
            <a:r>
              <a:rPr lang="en-US" sz="2000" dirty="0">
                <a:solidFill>
                  <a:schemeClr val="accent4"/>
                </a:solidFill>
              </a:rPr>
              <a:t>apologize </a:t>
            </a:r>
            <a:r>
              <a:rPr lang="en-US" sz="2000" dirty="0"/>
              <a:t>is a meaningful and sometimes hard choice to make. Nobody likes to admit their mistakes. (NOTE: Sometimes we need to choose to wait and cool off before we can be ready to apologize.)</a:t>
            </a:r>
          </a:p>
          <a:p>
            <a:r>
              <a:rPr lang="en-US" sz="2000" dirty="0"/>
              <a:t>When you choose to apologize, you must be sincere and you should say what  you are sorry for.</a:t>
            </a:r>
          </a:p>
          <a:p>
            <a:endParaRPr lang="en-US" sz="2000" dirty="0"/>
          </a:p>
          <a:p>
            <a:r>
              <a:rPr lang="en-US" sz="2000" dirty="0"/>
              <a:t>    Words you can say:  </a:t>
            </a:r>
          </a:p>
          <a:p>
            <a:r>
              <a:rPr lang="en-US" sz="2000" dirty="0"/>
              <a:t>   “ Hey, I really didn’t mean it.” , “ Excuse me.” , “ I apologize.” , “ I should have…. and I am so sorry.”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66800"/>
            <a:ext cx="3199368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Kelso and the seven habits of happy kids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993158"/>
          </a:xfrm>
        </p:spPr>
        <p:txBody>
          <a:bodyPr/>
          <a:lstStyle/>
          <a:p>
            <a:r>
              <a:rPr lang="en-US" sz="2000" dirty="0"/>
              <a:t>When you choose to solve your small problems, YOU are in control! YOU are practicing Habit 1: </a:t>
            </a:r>
            <a:r>
              <a:rPr lang="en-US" sz="2000" dirty="0">
                <a:solidFill>
                  <a:srgbClr val="0070C0"/>
                </a:solidFill>
              </a:rPr>
              <a:t>BE PROACTIVE!</a:t>
            </a:r>
          </a:p>
          <a:p>
            <a:r>
              <a:rPr lang="en-US" sz="2000" dirty="0"/>
              <a:t>Because you are becoming familiar with Kelso’s Choices, you are preparing for conflict you may have  with others so you are practicing </a:t>
            </a:r>
            <a:r>
              <a:rPr lang="en-US" sz="2000" dirty="0">
                <a:solidFill>
                  <a:srgbClr val="0070C0"/>
                </a:solidFill>
              </a:rPr>
              <a:t>Habit 2: BEGIN WITH THE END IN MIND.</a:t>
            </a:r>
          </a:p>
          <a:p>
            <a:r>
              <a:rPr lang="en-US" sz="2000" dirty="0"/>
              <a:t>You are </a:t>
            </a:r>
            <a:r>
              <a:rPr lang="en-US" sz="2000" dirty="0">
                <a:solidFill>
                  <a:srgbClr val="0070C0"/>
                </a:solidFill>
              </a:rPr>
              <a:t>PUTTING FIRST THINGS FIRST (Habit 3) </a:t>
            </a:r>
            <a:r>
              <a:rPr lang="en-US" sz="2000" dirty="0"/>
              <a:t>when you take care of yourself and your success when you choose Kelso’s choices.</a:t>
            </a:r>
          </a:p>
          <a:p>
            <a:r>
              <a:rPr lang="en-US" sz="2400" dirty="0">
                <a:solidFill>
                  <a:srgbClr val="0070C0"/>
                </a:solidFill>
              </a:rPr>
              <a:t>Habit 4 is  to THINK WIN-WIN. </a:t>
            </a:r>
            <a:r>
              <a:rPr lang="en-US" sz="2400" dirty="0"/>
              <a:t>This means you try to find the best possible solution for everyone. </a:t>
            </a:r>
          </a:p>
          <a:p>
            <a:r>
              <a:rPr lang="en-US" sz="2400" dirty="0"/>
              <a:t>Kelso’s choices consider not only you and your </a:t>
            </a:r>
          </a:p>
          <a:p>
            <a:r>
              <a:rPr lang="en-US" sz="2400" dirty="0"/>
              <a:t>feelings and your success, but also those </a:t>
            </a:r>
          </a:p>
          <a:p>
            <a:r>
              <a:rPr lang="en-US" sz="2400" dirty="0"/>
              <a:t>around you. This is thinking win-win!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57020">
            <a:off x="6858223" y="4177602"/>
            <a:ext cx="2005647" cy="25063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>
                <a:solidFill>
                  <a:srgbClr val="5C7237"/>
                </a:solidFill>
              </a:rPr>
              <a:t>ASCA NATIONAL STANDARDS </a:t>
            </a:r>
            <a:r>
              <a:rPr lang="en-US" sz="2400" cap="none">
                <a:solidFill>
                  <a:srgbClr val="5C7237"/>
                </a:solidFill>
              </a:rPr>
              <a:t>(THAT COINCIDE)</a:t>
            </a:r>
            <a:endParaRPr lang="en-US" cap="none">
              <a:solidFill>
                <a:srgbClr val="5C7237"/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21575" cy="3429000"/>
          </a:xfrm>
        </p:spPr>
        <p:txBody>
          <a:bodyPr/>
          <a:lstStyle/>
          <a:p>
            <a:r>
              <a:rPr lang="en-US"/>
              <a:t>Standard B: Students will make decisions, set goals and take necessary actions to achieve goals.</a:t>
            </a:r>
          </a:p>
          <a:p>
            <a:pPr lvl="3">
              <a:buFont typeface="Wingdings" pitchFamily="84" charset="2"/>
              <a:buChar char="v"/>
            </a:pPr>
            <a:r>
              <a:rPr lang="en-US"/>
              <a:t>PS:B1.1 Use a decision-making and problem solving model</a:t>
            </a:r>
          </a:p>
          <a:p>
            <a:pPr lvl="3">
              <a:buFont typeface="Wingdings" pitchFamily="84" charset="2"/>
              <a:buChar char="v"/>
            </a:pPr>
            <a:r>
              <a:rPr lang="en-US"/>
              <a:t>PS:B1.2 Understand consequences of decisions and choices</a:t>
            </a:r>
          </a:p>
          <a:p>
            <a:pPr lvl="3">
              <a:buFont typeface="Wingdings" pitchFamily="84" charset="2"/>
              <a:buChar char="v"/>
            </a:pPr>
            <a:r>
              <a:rPr lang="en-US"/>
              <a:t>PS:B1.3 Identify alternative solutions to a problem</a:t>
            </a:r>
          </a:p>
          <a:p>
            <a:pPr lvl="3">
              <a:buFont typeface="Wingdings" pitchFamily="84" charset="2"/>
              <a:buChar char="v"/>
            </a:pPr>
            <a:r>
              <a:rPr lang="en-US"/>
              <a:t>PS:B1.6 Know how to apply conflict resolution skills</a:t>
            </a:r>
          </a:p>
          <a:p>
            <a:r>
              <a:rPr lang="en-US"/>
              <a:t>Standard C: Students will understand safety and survival skills.</a:t>
            </a:r>
          </a:p>
          <a:p>
            <a:pPr lvl="3">
              <a:buFont typeface="Wingdings" pitchFamily="84" charset="2"/>
              <a:buChar char="v"/>
            </a:pPr>
            <a:r>
              <a:rPr lang="en-US"/>
              <a:t>PS:C1.5 Differentiate between situations requiring peer support and situations requiring adult professional help</a:t>
            </a:r>
          </a:p>
          <a:p>
            <a:pPr lvl="3">
              <a:buFont typeface="Wingdings" pitchFamily="84" charset="2"/>
              <a:buChar char="v"/>
            </a:pPr>
            <a:r>
              <a:rPr lang="en-US"/>
              <a:t>PS:C1.7 Apply effective problem-solving and decision-making skills to make safe and healthy choices</a:t>
            </a:r>
          </a:p>
          <a:p>
            <a:pPr lvl="3">
              <a:buFont typeface="Wingdings" pitchFamily="84" charset="2"/>
              <a:buChar char="v"/>
            </a:pPr>
            <a:r>
              <a:rPr lang="en-US"/>
              <a:t>PS:C1.10 Learn techniques for managing stress and conflict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914400" y="1001713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u="sng">
                <a:latin typeface="Franklin Gothic Book" charset="0"/>
              </a:rPr>
              <a:t>Personal/Social Domain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Resources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822325" y="1601788"/>
            <a:ext cx="7521575" cy="3579812"/>
          </a:xfrm>
        </p:spPr>
        <p:txBody>
          <a:bodyPr/>
          <a:lstStyle/>
          <a:p>
            <a:pPr>
              <a:buFont typeface="Wingdings" pitchFamily="84" charset="2"/>
              <a:buChar char="q"/>
            </a:pPr>
            <a:r>
              <a:rPr lang="en-US" b="0"/>
              <a:t>www.kelsoschoice.net</a:t>
            </a:r>
          </a:p>
          <a:p>
            <a:pPr>
              <a:buFont typeface="Wingdings" pitchFamily="84" charset="2"/>
              <a:buChar char="q"/>
            </a:pPr>
            <a:endParaRPr lang="en-US"/>
          </a:p>
          <a:p>
            <a:pPr>
              <a:buFont typeface="Wingdings" pitchFamily="84" charset="2"/>
              <a:buChar char="q"/>
            </a:pPr>
            <a:r>
              <a:rPr lang="en-US" b="0"/>
              <a:t>www.sdteach.com/Kelso_s_Choice_Program_p/101636.htm\</a:t>
            </a:r>
          </a:p>
          <a:p>
            <a:pPr>
              <a:buFont typeface="Wingdings" pitchFamily="84" charset="2"/>
              <a:buChar char="q"/>
            </a:pPr>
            <a:endParaRPr lang="en-US"/>
          </a:p>
          <a:p>
            <a:pPr>
              <a:buFont typeface="Wingdings" pitchFamily="84" charset="2"/>
              <a:buChar char="q"/>
            </a:pPr>
            <a:r>
              <a:rPr lang="en-US" b="0"/>
              <a:t>American School Counselor Association (2005). </a:t>
            </a:r>
            <a:r>
              <a:rPr lang="en-US" b="0" i="1"/>
              <a:t>The ASCA National Model: A Framework for School Counseling Programs, Second Edition.</a:t>
            </a:r>
            <a:r>
              <a:rPr lang="en-US" b="0"/>
              <a:t> Alexandria, VA: Author</a:t>
            </a:r>
          </a:p>
          <a:p>
            <a:pPr>
              <a:buFont typeface="Wingdings" pitchFamily="84" charset="2"/>
              <a:buNone/>
            </a:pPr>
            <a:endParaRPr lang="en-US" b="0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What It’s all about..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1100138"/>
            <a:ext cx="9144000" cy="4538662"/>
          </a:xfrm>
        </p:spPr>
        <p:txBody>
          <a:bodyPr/>
          <a:lstStyle/>
          <a:p>
            <a:pPr algn="ctr"/>
            <a:r>
              <a:rPr lang="en-US" sz="4400" i="1" dirty="0"/>
              <a:t>Kelso’s Choices </a:t>
            </a:r>
            <a:r>
              <a:rPr lang="en-US" sz="4400" dirty="0"/>
              <a:t>empowers YOU to use  </a:t>
            </a:r>
          </a:p>
          <a:p>
            <a:pPr algn="ctr"/>
            <a:r>
              <a:rPr lang="en-US" sz="4400" dirty="0"/>
              <a:t>skills of conflict management  </a:t>
            </a:r>
          </a:p>
          <a:p>
            <a:pPr algn="ctr"/>
            <a:r>
              <a:rPr lang="en-US" sz="4400" dirty="0"/>
              <a:t>at school, in the community </a:t>
            </a:r>
          </a:p>
          <a:p>
            <a:pPr algn="ctr"/>
            <a:r>
              <a:rPr lang="en-US" sz="4400" dirty="0"/>
              <a:t>and at home. </a:t>
            </a:r>
            <a:endParaRPr lang="en-US" sz="3600" dirty="0"/>
          </a:p>
        </p:txBody>
      </p:sp>
      <p:pic>
        <p:nvPicPr>
          <p:cNvPr id="14339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348038"/>
            <a:ext cx="2895600" cy="381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There are Two Types of problems…….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57020">
            <a:off x="6399213" y="4225925"/>
            <a:ext cx="1844675" cy="238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521575" cy="424698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BIG PROBLEMS 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n-ea"/>
                <a:cs typeface="+mn-cs"/>
              </a:rPr>
              <a:t>	* Scary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n-ea"/>
                <a:cs typeface="+mn-cs"/>
              </a:rPr>
              <a:t>	*Cause Worry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n-ea"/>
                <a:cs typeface="+mn-cs"/>
              </a:rPr>
              <a:t>	*Someone could or is getting hurt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n-ea"/>
                <a:cs typeface="+mn-cs"/>
              </a:rPr>
              <a:t>	*Break the law ( stealing, damage property, etc.)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small problems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	* Angry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	*Sad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	* Embarrassed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	*Annoyed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BIG PROBLEMS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822325" y="1100138"/>
            <a:ext cx="7712075" cy="5209182"/>
          </a:xfrm>
        </p:spPr>
        <p:txBody>
          <a:bodyPr/>
          <a:lstStyle/>
          <a:p>
            <a:pPr marL="514350" indent="-514350" algn="ctr"/>
            <a:r>
              <a:rPr lang="en-US" sz="3600" dirty="0"/>
              <a:t>“ Big problems need big help.” </a:t>
            </a:r>
          </a:p>
          <a:p>
            <a:pPr marL="514350" indent="-514350"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Report  BIG PROBLEMS </a:t>
            </a:r>
          </a:p>
          <a:p>
            <a:pPr marL="514350" indent="-514350" algn="ctr"/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to a trusted adult right away!!!</a:t>
            </a:r>
          </a:p>
          <a:p>
            <a:pPr marL="514350" indent="-514350"/>
            <a:r>
              <a:rPr lang="en-US" sz="2400" dirty="0"/>
              <a:t>Examples of BIG PROBLEMS:</a:t>
            </a:r>
          </a:p>
          <a:p>
            <a:pPr marL="514350" indent="-514350">
              <a:buFont typeface="Arial" charset="0"/>
              <a:buChar char="•"/>
            </a:pPr>
            <a:r>
              <a:rPr lang="en-US" sz="2400" dirty="0"/>
              <a:t>A student is throwing rocks on the playground.</a:t>
            </a:r>
          </a:p>
          <a:p>
            <a:pPr marL="514350" indent="-514350">
              <a:buFont typeface="Arial" charset="0"/>
              <a:buChar char="•"/>
            </a:pPr>
            <a:r>
              <a:rPr lang="en-US" sz="2400" dirty="0"/>
              <a:t>A student is writing on school walls.</a:t>
            </a:r>
          </a:p>
          <a:p>
            <a:pPr marL="514350" indent="-514350">
              <a:buFont typeface="Arial" charset="0"/>
              <a:buChar char="•"/>
            </a:pPr>
            <a:r>
              <a:rPr lang="en-US" sz="2400" dirty="0"/>
              <a:t>A student is taking something from</a:t>
            </a:r>
          </a:p>
          <a:p>
            <a:pPr marL="514350" indent="-514350"/>
            <a:r>
              <a:rPr lang="en-US" sz="2400" dirty="0"/>
              <a:t> another student’s backpack.</a:t>
            </a:r>
          </a:p>
          <a:p>
            <a:pPr marL="514350" indent="-514350">
              <a:buFont typeface="Arial" charset="0"/>
              <a:buChar char="•"/>
            </a:pPr>
            <a:r>
              <a:rPr lang="en-US" sz="2400" dirty="0"/>
              <a:t>A student is roughly pushed down by </a:t>
            </a:r>
          </a:p>
          <a:p>
            <a:pPr marL="514350" indent="-514350"/>
            <a:r>
              <a:rPr lang="en-US" sz="2400" dirty="0"/>
              <a:t>another student.</a:t>
            </a:r>
          </a:p>
          <a:p>
            <a:pPr marL="514350" indent="-514350"/>
            <a:endParaRPr lang="en-US" sz="2800" dirty="0"/>
          </a:p>
          <a:p>
            <a:pPr marL="514350" indent="-514350"/>
            <a:endParaRPr lang="en-US" sz="2800" dirty="0"/>
          </a:p>
          <a:p>
            <a:pPr marL="514350" indent="-514350">
              <a:buFont typeface="Arial" charset="0"/>
              <a:buChar char="•"/>
            </a:pPr>
            <a:endParaRPr lang="en-US" sz="2800" dirty="0"/>
          </a:p>
        </p:txBody>
      </p:sp>
      <p:pic>
        <p:nvPicPr>
          <p:cNvPr id="1638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168" y="3717032"/>
            <a:ext cx="2438400" cy="27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Small problems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5281190"/>
          </a:xfrm>
        </p:spPr>
        <p:txBody>
          <a:bodyPr/>
          <a:lstStyle/>
          <a:p>
            <a:pPr algn="ctr"/>
            <a:r>
              <a:rPr lang="en-US" sz="3600" dirty="0"/>
              <a:t>Using Kelso’s Choices, YOU are big enough, smart enough and strong enough to handle small problems!</a:t>
            </a:r>
          </a:p>
          <a:p>
            <a:r>
              <a:rPr lang="en-US" sz="2400" dirty="0"/>
              <a:t>Examples of small problems: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Not sharing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Writing on your paper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Not sitting in the correct space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“jumping” line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Making noises during work time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Not following game rules</a:t>
            </a:r>
          </a:p>
          <a:p>
            <a:pPr>
              <a:buFont typeface="Arial" charset="0"/>
              <a:buChar char="•"/>
            </a:pPr>
            <a:endParaRPr lang="en-US" sz="2800" dirty="0"/>
          </a:p>
          <a:p>
            <a:pPr algn="ctr"/>
            <a:endParaRPr lang="en-US" sz="2800" dirty="0"/>
          </a:p>
        </p:txBody>
      </p:sp>
      <p:pic>
        <p:nvPicPr>
          <p:cNvPr id="1741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810000"/>
            <a:ext cx="25146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669925"/>
            <a:ext cx="4054475" cy="5492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Kelso’s 9 Choices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66800"/>
            <a:ext cx="3199368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4267200" y="1219200"/>
            <a:ext cx="4343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buFont typeface="Franklin Gothic Medium" charset="0"/>
              <a:buAutoNum type="arabicPeriod"/>
            </a:pPr>
            <a:r>
              <a:rPr lang="en-US" sz="2400">
                <a:latin typeface="Franklin Gothic Book" charset="0"/>
              </a:rPr>
              <a:t>Wait &amp; Cool Off</a:t>
            </a:r>
          </a:p>
          <a:p>
            <a:pPr marL="342900" indent="-342900">
              <a:buFont typeface="Franklin Gothic Medium" charset="0"/>
              <a:buAutoNum type="arabicPeriod"/>
            </a:pPr>
            <a:r>
              <a:rPr lang="en-US" sz="2400">
                <a:latin typeface="Franklin Gothic Book" charset="0"/>
              </a:rPr>
              <a:t>Go to Another Game</a:t>
            </a:r>
          </a:p>
          <a:p>
            <a:pPr marL="342900" indent="-342900">
              <a:buFont typeface="Franklin Gothic Medium" charset="0"/>
              <a:buAutoNum type="arabicPeriod"/>
            </a:pPr>
            <a:r>
              <a:rPr lang="en-US" sz="2400">
                <a:latin typeface="Franklin Gothic Book" charset="0"/>
              </a:rPr>
              <a:t>Talk it Out</a:t>
            </a:r>
          </a:p>
          <a:p>
            <a:pPr marL="342900" indent="-342900">
              <a:buFont typeface="Franklin Gothic Medium" charset="0"/>
              <a:buAutoNum type="arabicPeriod"/>
            </a:pPr>
            <a:r>
              <a:rPr lang="en-US" sz="2400">
                <a:latin typeface="Franklin Gothic Book" charset="0"/>
              </a:rPr>
              <a:t>Share &amp; Take Turns</a:t>
            </a:r>
          </a:p>
          <a:p>
            <a:pPr marL="342900" indent="-342900">
              <a:buFont typeface="Franklin Gothic Medium" charset="0"/>
              <a:buAutoNum type="arabicPeriod"/>
            </a:pPr>
            <a:r>
              <a:rPr lang="en-US" sz="2400">
                <a:latin typeface="Franklin Gothic Book" charset="0"/>
              </a:rPr>
              <a:t>Ignore it</a:t>
            </a:r>
          </a:p>
          <a:p>
            <a:pPr marL="342900" indent="-342900">
              <a:buFont typeface="Franklin Gothic Medium" charset="0"/>
              <a:buAutoNum type="arabicPeriod"/>
            </a:pPr>
            <a:r>
              <a:rPr lang="en-US" sz="2400">
                <a:latin typeface="Franklin Gothic Book" charset="0"/>
              </a:rPr>
              <a:t>Walk Away</a:t>
            </a:r>
          </a:p>
          <a:p>
            <a:pPr marL="342900" indent="-342900">
              <a:buFont typeface="Franklin Gothic Medium" charset="0"/>
              <a:buAutoNum type="arabicPeriod"/>
            </a:pPr>
            <a:r>
              <a:rPr lang="en-US" sz="2400">
                <a:latin typeface="Franklin Gothic Book" charset="0"/>
              </a:rPr>
              <a:t>Tell Them To Stop</a:t>
            </a:r>
          </a:p>
          <a:p>
            <a:pPr marL="342900" indent="-342900">
              <a:buFont typeface="Franklin Gothic Medium" charset="0"/>
              <a:buAutoNum type="arabicPeriod"/>
            </a:pPr>
            <a:r>
              <a:rPr lang="en-US" sz="2400">
                <a:latin typeface="Franklin Gothic Book" charset="0"/>
              </a:rPr>
              <a:t>Apologize</a:t>
            </a:r>
          </a:p>
          <a:p>
            <a:pPr marL="342900" indent="-342900">
              <a:buFont typeface="Franklin Gothic Medium" charset="0"/>
              <a:buAutoNum type="arabicPeriod"/>
            </a:pPr>
            <a:r>
              <a:rPr lang="en-US" sz="2400">
                <a:latin typeface="Franklin Gothic Book" charset="0"/>
              </a:rPr>
              <a:t>Make A Deal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Wait and Cool Off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51920" y="1100138"/>
            <a:ext cx="4491980" cy="4417094"/>
          </a:xfrm>
        </p:spPr>
        <p:txBody>
          <a:bodyPr/>
          <a:lstStyle/>
          <a:p>
            <a:r>
              <a:rPr lang="en-US" sz="2000" dirty="0"/>
              <a:t>When all else fails and a small problem has gotten you really upset, </a:t>
            </a:r>
          </a:p>
          <a:p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	wait and cool off. </a:t>
            </a:r>
          </a:p>
          <a:p>
            <a:r>
              <a:rPr lang="en-US" sz="2000" dirty="0"/>
              <a:t>Go to a quiet spot and think about how you can solve this problem peaceably.</a:t>
            </a:r>
          </a:p>
          <a:p>
            <a:endParaRPr lang="en-US" sz="2000" dirty="0"/>
          </a:p>
          <a:p>
            <a:r>
              <a:rPr lang="en-US" dirty="0"/>
              <a:t>	</a:t>
            </a:r>
            <a:r>
              <a:rPr lang="en-US" sz="1800" dirty="0"/>
              <a:t>Where can you go to </a:t>
            </a:r>
          </a:p>
          <a:p>
            <a:r>
              <a:rPr lang="en-US" sz="1800" dirty="0"/>
              <a:t>       calm down and cool off…</a:t>
            </a:r>
          </a:p>
          <a:p>
            <a:r>
              <a:rPr lang="en-US" sz="1800" dirty="0"/>
              <a:t>	at school?</a:t>
            </a:r>
          </a:p>
          <a:p>
            <a:r>
              <a:rPr lang="en-US" sz="1800" dirty="0"/>
              <a:t>	at home?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66800"/>
            <a:ext cx="3199368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Go to Another Game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23928" y="980728"/>
            <a:ext cx="4608512" cy="4392488"/>
          </a:xfrm>
        </p:spPr>
        <p:txBody>
          <a:bodyPr/>
          <a:lstStyle/>
          <a:p>
            <a:r>
              <a:rPr lang="en-US" sz="2000" dirty="0"/>
              <a:t>Sometimes, even your favorite game can stop being fun because of others’ cheating or making their own rules as you play.</a:t>
            </a:r>
          </a:p>
          <a:p>
            <a:r>
              <a:rPr lang="en-US" sz="2000" dirty="0"/>
              <a:t>We can get “stuck” playing , even when we are no longer having fun! When there are too many small problems, it is time to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go to another game.</a:t>
            </a:r>
          </a:p>
          <a:p>
            <a:endParaRPr lang="en-US" sz="18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000" dirty="0"/>
              <a:t>“ You are NOT a quitter. It just means you are smart and want to have fun!”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66800"/>
            <a:ext cx="3199368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Talk it Out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95936" y="1100138"/>
            <a:ext cx="4347964" cy="3579812"/>
          </a:xfrm>
        </p:spPr>
        <p:txBody>
          <a:bodyPr/>
          <a:lstStyle/>
          <a:p>
            <a:r>
              <a:rPr lang="en-US" sz="2000" dirty="0"/>
              <a:t>Look at Kelso on the choice wheel….. If you  </a:t>
            </a:r>
            <a:r>
              <a:rPr lang="en-US" sz="2000" dirty="0">
                <a:solidFill>
                  <a:schemeClr val="accent4"/>
                </a:solidFill>
              </a:rPr>
              <a:t>talk it out, </a:t>
            </a:r>
            <a:r>
              <a:rPr lang="en-US" sz="2000" dirty="0"/>
              <a:t>each person needs to explain their side </a:t>
            </a:r>
            <a:r>
              <a:rPr lang="en-US" sz="2000" dirty="0">
                <a:solidFill>
                  <a:srgbClr val="C00000"/>
                </a:solidFill>
              </a:rPr>
              <a:t>(HINT: Use an I- message!) </a:t>
            </a:r>
            <a:r>
              <a:rPr lang="en-US" sz="2000" dirty="0"/>
              <a:t>while the other person listens then they switch, so both people know how the other feels.</a:t>
            </a:r>
          </a:p>
          <a:p>
            <a:endParaRPr lang="en-US" sz="2000" dirty="0"/>
          </a:p>
          <a:p>
            <a:r>
              <a:rPr lang="en-US" sz="2000" dirty="0"/>
              <a:t>This choice will only work if the two friends are willing to listen to each other.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66800"/>
            <a:ext cx="3199368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gre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BFBF00"/>
      </a:accent2>
      <a:accent3>
        <a:srgbClr val="5C7237"/>
      </a:accent3>
      <a:accent4>
        <a:srgbClr val="7C984A"/>
      </a:accent4>
      <a:accent5>
        <a:srgbClr val="C2AD8D"/>
      </a:accent5>
      <a:accent6>
        <a:srgbClr val="3D4C25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</TotalTime>
  <Words>1362</Words>
  <Application>Microsoft Macintosh PowerPoint</Application>
  <PresentationFormat>On-screen Show (4:3)</PresentationFormat>
  <Paragraphs>134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Franklin Gothic Book</vt:lpstr>
      <vt:lpstr>Franklin Gothic Medium</vt:lpstr>
      <vt:lpstr>Wingdings</vt:lpstr>
      <vt:lpstr>Angles</vt:lpstr>
      <vt:lpstr>Kelso’s Choices</vt:lpstr>
      <vt:lpstr>What It’s all about..</vt:lpstr>
      <vt:lpstr>There are Two Types of problems…….</vt:lpstr>
      <vt:lpstr>BIG PROBLEMS</vt:lpstr>
      <vt:lpstr>Small problems</vt:lpstr>
      <vt:lpstr>Kelso’s 9 Choices</vt:lpstr>
      <vt:lpstr>Wait and Cool Off</vt:lpstr>
      <vt:lpstr>Go to Another Game</vt:lpstr>
      <vt:lpstr>Talk it Out</vt:lpstr>
      <vt:lpstr>I- message</vt:lpstr>
      <vt:lpstr>Share and Take Turns</vt:lpstr>
      <vt:lpstr>Ignore</vt:lpstr>
      <vt:lpstr>Walk away</vt:lpstr>
      <vt:lpstr>Tell them to stop</vt:lpstr>
      <vt:lpstr>Make a deal</vt:lpstr>
      <vt:lpstr>apologize</vt:lpstr>
      <vt:lpstr>Kelso and the seven habits of happy kids</vt:lpstr>
      <vt:lpstr>ASCA NATIONAL STANDARDS (THAT COINCIDE)</vt:lpstr>
      <vt:lpstr>Resources</vt:lpstr>
    </vt:vector>
  </TitlesOfParts>
  <Company>IFSD91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Kelso’s Choice Curriculum</dc:title>
  <dc:creator>Webster, David -D91</dc:creator>
  <cp:lastModifiedBy>Jim Huneycutt</cp:lastModifiedBy>
  <cp:revision>73</cp:revision>
  <dcterms:created xsi:type="dcterms:W3CDTF">2011-01-25T20:48:38Z</dcterms:created>
  <dcterms:modified xsi:type="dcterms:W3CDTF">2019-10-28T02:09:18Z</dcterms:modified>
</cp:coreProperties>
</file>